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36"/>
  </p:notesMasterIdLst>
  <p:handoutMasterIdLst>
    <p:handoutMasterId r:id="rId37"/>
  </p:handoutMasterIdLst>
  <p:sldIdLst>
    <p:sldId id="321" r:id="rId2"/>
    <p:sldId id="359" r:id="rId3"/>
    <p:sldId id="360" r:id="rId4"/>
    <p:sldId id="362" r:id="rId5"/>
    <p:sldId id="361" r:id="rId6"/>
    <p:sldId id="366" r:id="rId7"/>
    <p:sldId id="365" r:id="rId8"/>
    <p:sldId id="372" r:id="rId9"/>
    <p:sldId id="378" r:id="rId10"/>
    <p:sldId id="379" r:id="rId11"/>
    <p:sldId id="380" r:id="rId12"/>
    <p:sldId id="376" r:id="rId13"/>
    <p:sldId id="381" r:id="rId14"/>
    <p:sldId id="374" r:id="rId15"/>
    <p:sldId id="382" r:id="rId16"/>
    <p:sldId id="383" r:id="rId17"/>
    <p:sldId id="384" r:id="rId18"/>
    <p:sldId id="385" r:id="rId19"/>
    <p:sldId id="386" r:id="rId20"/>
    <p:sldId id="388" r:id="rId21"/>
    <p:sldId id="387" r:id="rId22"/>
    <p:sldId id="390" r:id="rId23"/>
    <p:sldId id="391" r:id="rId24"/>
    <p:sldId id="392" r:id="rId25"/>
    <p:sldId id="394" r:id="rId26"/>
    <p:sldId id="395" r:id="rId27"/>
    <p:sldId id="396" r:id="rId28"/>
    <p:sldId id="397" r:id="rId29"/>
    <p:sldId id="393" r:id="rId30"/>
    <p:sldId id="398" r:id="rId31"/>
    <p:sldId id="400" r:id="rId32"/>
    <p:sldId id="401" r:id="rId33"/>
    <p:sldId id="358" r:id="rId34"/>
    <p:sldId id="341" r:id="rId35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3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416" y="77"/>
      </p:cViewPr>
      <p:guideLst>
        <p:guide orient="horz" pos="1162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14.03.2023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14.03.2023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92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Durability – </a:t>
            </a:r>
            <a:r>
              <a:rPr lang="ru-RU" sz="1200" dirty="0"/>
              <a:t>долговечность или прочность, но чаще вы услышите Устойчивость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8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755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7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356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267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29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30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872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88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83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32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418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933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76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885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252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806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74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11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89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292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166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249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761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60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20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58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08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704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36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ostgrespro/blog/442804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habr.com/ru/company/lesta_studio/blog/323354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9.6/transaction-iso#xact-serializab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postgrespro.ru/docs/postgrespro/9.6/transaction-iso#xact-read-committed" TargetMode="External"/><Relationship Id="rId4" Type="http://schemas.openxmlformats.org/officeDocument/2006/relationships/hyperlink" Target="https://postgrespro.ru/docs/postgrespro/9.6/transaction-iso#xact-repeatable-rea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</a:t>
            </a:r>
            <a:r>
              <a:rPr lang="ru-RU" sz="8000" dirty="0"/>
              <a:t>3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507213" y="986423"/>
            <a:ext cx="87486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Изоляция в </a:t>
            </a:r>
            <a:r>
              <a:rPr lang="en-US" sz="8000" dirty="0"/>
              <a:t>Postgres</a:t>
            </a:r>
            <a:endParaRPr lang="ru-RU" sz="8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D84B8EB-BE2B-45B5-A353-9CEC44063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6274"/>
              </p:ext>
            </p:extLst>
          </p:nvPr>
        </p:nvGraphicFramePr>
        <p:xfrm>
          <a:off x="579119" y="2858502"/>
          <a:ext cx="19999157" cy="6400534"/>
        </p:xfrm>
        <a:graphic>
          <a:graphicData uri="http://schemas.openxmlformats.org/drawingml/2006/table">
            <a:tbl>
              <a:tblPr/>
              <a:tblGrid>
                <a:gridCol w="4495102">
                  <a:extLst>
                    <a:ext uri="{9D8B030D-6E8A-4147-A177-3AD203B41FA5}">
                      <a16:colId xmlns:a16="http://schemas.microsoft.com/office/drawing/2014/main" val="249617472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1777863217"/>
                    </a:ext>
                  </a:extLst>
                </a:gridCol>
                <a:gridCol w="2386288">
                  <a:extLst>
                    <a:ext uri="{9D8B030D-6E8A-4147-A177-3AD203B41FA5}">
                      <a16:colId xmlns:a16="http://schemas.microsoft.com/office/drawing/2014/main" val="1084943989"/>
                    </a:ext>
                  </a:extLst>
                </a:gridCol>
                <a:gridCol w="3815334">
                  <a:extLst>
                    <a:ext uri="{9D8B030D-6E8A-4147-A177-3AD203B41FA5}">
                      <a16:colId xmlns:a16="http://schemas.microsoft.com/office/drawing/2014/main" val="2562913160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661107378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107943924"/>
                    </a:ext>
                  </a:extLst>
                </a:gridCol>
              </a:tblGrid>
              <a:tr h="1745600">
                <a:tc>
                  <a:txBody>
                    <a:bodyPr/>
                    <a:lstStyle/>
                    <a:p>
                      <a:pPr fontAlgn="t"/>
                      <a:endParaRPr lang="ru-RU" sz="4400">
                        <a:effectLst/>
                      </a:endParaRP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потерянные изменения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грязное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неповторяющееся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фантомное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другие аномалии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119443"/>
                  </a:ext>
                </a:extLst>
              </a:tr>
              <a:tr h="1745600">
                <a:tc>
                  <a:txBody>
                    <a:bodyPr/>
                    <a:lstStyle/>
                    <a:p>
                      <a:pPr fontAlgn="t"/>
                      <a:r>
                        <a:rPr lang="en-US" sz="4400">
                          <a:effectLst/>
                        </a:rPr>
                        <a:t>Read Uncommitted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724936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 dirty="0">
                          <a:effectLst/>
                        </a:rPr>
                        <a:t>Read Committed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26002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>
                          <a:effectLst/>
                        </a:rPr>
                        <a:t>Repeatable Read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117243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 dirty="0">
                          <a:effectLst/>
                        </a:rPr>
                        <a:t>Serializable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602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37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63109" y="1146443"/>
            <a:ext cx="2201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ACID</a:t>
            </a:r>
            <a:endParaRPr lang="ru-RU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5BCE3-D456-4EA3-AB01-598F23CDF5D7}"/>
              </a:ext>
            </a:extLst>
          </p:cNvPr>
          <p:cNvSpPr txBox="1"/>
          <p:nvPr/>
        </p:nvSpPr>
        <p:spPr>
          <a:xfrm>
            <a:off x="7726033" y="3768199"/>
            <a:ext cx="46774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Atomicity,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Consistency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Isolation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1916006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299389" y="1146443"/>
            <a:ext cx="11530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Наследование транзакции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958B0C6-20ED-4640-9FDE-361B5C1BC1D8}"/>
              </a:ext>
            </a:extLst>
          </p:cNvPr>
          <p:cNvSpPr/>
          <p:nvPr/>
        </p:nvSpPr>
        <p:spPr>
          <a:xfrm>
            <a:off x="2194560" y="3875271"/>
            <a:ext cx="14927580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1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0A00F87-D8D4-4AB8-9172-7A83F0AC0DD1}"/>
              </a:ext>
            </a:extLst>
          </p:cNvPr>
          <p:cNvSpPr/>
          <p:nvPr/>
        </p:nvSpPr>
        <p:spPr>
          <a:xfrm>
            <a:off x="6339424" y="6652260"/>
            <a:ext cx="7450651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2</a:t>
            </a:r>
          </a:p>
        </p:txBody>
      </p:sp>
    </p:spTree>
    <p:extLst>
      <p:ext uri="{BB962C8B-B14F-4D97-AF65-F5344CB8AC3E}">
        <p14:creationId xmlns:p14="http://schemas.microsoft.com/office/powerpoint/2010/main" val="130329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19779" y="1146443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DeadLock</a:t>
            </a:r>
            <a:endParaRPr lang="ru-RU" sz="80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A5A987B-8532-47D8-8712-0486A69B314C}"/>
              </a:ext>
            </a:extLst>
          </p:cNvPr>
          <p:cNvSpPr/>
          <p:nvPr/>
        </p:nvSpPr>
        <p:spPr>
          <a:xfrm>
            <a:off x="6783546" y="3017520"/>
            <a:ext cx="656082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Транзакция 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18B7E0-8C80-4B78-B559-68F7B3D1D471}"/>
              </a:ext>
            </a:extLst>
          </p:cNvPr>
          <p:cNvSpPr/>
          <p:nvPr/>
        </p:nvSpPr>
        <p:spPr>
          <a:xfrm>
            <a:off x="6784340" y="7581900"/>
            <a:ext cx="656082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Транзакция 2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DBBF343-3030-4DB8-997D-BE2C2ECA23E7}"/>
              </a:ext>
            </a:extLst>
          </p:cNvPr>
          <p:cNvCxnSpPr>
            <a:cxnSpLocks/>
            <a:endCxn id="11" idx="7"/>
          </p:cNvCxnSpPr>
          <p:nvPr/>
        </p:nvCxnSpPr>
        <p:spPr>
          <a:xfrm>
            <a:off x="12384350" y="5661025"/>
            <a:ext cx="0" cy="2356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04EC547-731C-4B42-B303-F271B3F66506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7745150" y="5661025"/>
            <a:ext cx="0" cy="2356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9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изменении(иногда чтении) данных следует думать о уровне изоляции для транзакций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Разные БД могу иметь разные уровни изоляции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Транзакции могут наследоваться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Существует больше количество разнообразных способов борьбы с </a:t>
            </a:r>
            <a:r>
              <a:rPr lang="en-US" sz="6000" dirty="0"/>
              <a:t>deadlock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9738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202428" y="1146443"/>
            <a:ext cx="57246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Архитектура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5A9D7-0A82-4994-8442-77FD709B6D05}"/>
              </a:ext>
            </a:extLst>
          </p:cNvPr>
          <p:cNvSpPr txBox="1"/>
          <p:nvPr/>
        </p:nvSpPr>
        <p:spPr>
          <a:xfrm>
            <a:off x="4186385" y="5199360"/>
            <a:ext cx="11755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Как приложения взаимодействуют с БД </a:t>
            </a:r>
          </a:p>
        </p:txBody>
      </p:sp>
    </p:spTree>
    <p:extLst>
      <p:ext uri="{BB962C8B-B14F-4D97-AF65-F5344CB8AC3E}">
        <p14:creationId xmlns:p14="http://schemas.microsoft.com/office/powerpoint/2010/main" val="363378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2FA028-1C4C-448E-9854-417B25F1C222}"/>
              </a:ext>
            </a:extLst>
          </p:cNvPr>
          <p:cNvSpPr/>
          <p:nvPr/>
        </p:nvSpPr>
        <p:spPr>
          <a:xfrm>
            <a:off x="8469312" y="4335145"/>
            <a:ext cx="3246120" cy="1325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flipH="1">
            <a:off x="10063956" y="5661025"/>
            <a:ext cx="28416" cy="1474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174B966-5FBB-4736-9DF0-2DF2F1DCC68E}"/>
              </a:ext>
            </a:extLst>
          </p:cNvPr>
          <p:cNvSpPr/>
          <p:nvPr/>
        </p:nvSpPr>
        <p:spPr>
          <a:xfrm>
            <a:off x="7947660" y="3970387"/>
            <a:ext cx="4232592" cy="1869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Application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1E82C38-CDB2-4725-BF09-7F25FBC9FB76}"/>
              </a:ext>
            </a:extLst>
          </p:cNvPr>
          <p:cNvSpPr/>
          <p:nvPr/>
        </p:nvSpPr>
        <p:spPr>
          <a:xfrm>
            <a:off x="7267416" y="3135263"/>
            <a:ext cx="5649912" cy="291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Application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D69371-8AE0-4D94-892B-E8548B62555F}"/>
              </a:ext>
            </a:extLst>
          </p:cNvPr>
          <p:cNvSpPr/>
          <p:nvPr/>
        </p:nvSpPr>
        <p:spPr>
          <a:xfrm>
            <a:off x="5803101" y="2742784"/>
            <a:ext cx="8521710" cy="38475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Application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1107108" y="455580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5816278" y="4590365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336847" y="2834640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7" grpId="0" animBg="1"/>
      <p:bldP spid="18" grpId="0" animBg="1"/>
      <p:bldP spid="19" grpId="0" animBg="1"/>
      <p:bldP spid="12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10049748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44089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2" idx="7"/>
          </p:cNvCxnSpPr>
          <p:nvPr/>
        </p:nvCxnSpPr>
        <p:spPr>
          <a:xfrm flipH="1">
            <a:off x="11211633" y="5573079"/>
            <a:ext cx="4156087" cy="18600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  <a:endCxn id="2" idx="1"/>
          </p:cNvCxnSpPr>
          <p:nvPr/>
        </p:nvCxnSpPr>
        <p:spPr>
          <a:xfrm>
            <a:off x="4418768" y="5573079"/>
            <a:ext cx="4497511" cy="18600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96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3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10049748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44089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15367720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418767" y="5573079"/>
            <a:ext cx="1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54D93709-A596-4B30-A12E-4A36D934AAE0}"/>
              </a:ext>
            </a:extLst>
          </p:cNvPr>
          <p:cNvSpPr/>
          <p:nvPr/>
        </p:nvSpPr>
        <p:spPr>
          <a:xfrm>
            <a:off x="280991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1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77C3305-295C-4DF0-B1DE-2F1549C75B9E}"/>
              </a:ext>
            </a:extLst>
          </p:cNvPr>
          <p:cNvSpPr/>
          <p:nvPr/>
        </p:nvSpPr>
        <p:spPr>
          <a:xfrm>
            <a:off x="13758868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2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1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3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10049748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44089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15367720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418767" y="5573079"/>
            <a:ext cx="1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54D93709-A596-4B30-A12E-4A36D934AAE0}"/>
              </a:ext>
            </a:extLst>
          </p:cNvPr>
          <p:cNvSpPr/>
          <p:nvPr/>
        </p:nvSpPr>
        <p:spPr>
          <a:xfrm>
            <a:off x="280991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1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77C3305-295C-4DF0-B1DE-2F1549C75B9E}"/>
              </a:ext>
            </a:extLst>
          </p:cNvPr>
          <p:cNvSpPr/>
          <p:nvPr/>
        </p:nvSpPr>
        <p:spPr>
          <a:xfrm>
            <a:off x="13758868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2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DA5FD4-E365-48BD-B8AC-C240A1F4FB47}"/>
              </a:ext>
            </a:extLst>
          </p:cNvPr>
          <p:cNvSpPr txBox="1"/>
          <p:nvPr/>
        </p:nvSpPr>
        <p:spPr>
          <a:xfrm>
            <a:off x="4632012" y="9828164"/>
            <a:ext cx="1086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 что с транзакциями то?</a:t>
            </a:r>
          </a:p>
        </p:txBody>
      </p:sp>
    </p:spTree>
    <p:extLst>
      <p:ext uri="{BB962C8B-B14F-4D97-AF65-F5344CB8AC3E}">
        <p14:creationId xmlns:p14="http://schemas.microsoft.com/office/powerpoint/2010/main" val="119739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506373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/>
              <a:t>Sequence, trigger, function</a:t>
            </a:r>
            <a:endParaRPr lang="ru-RU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Транзакции, блокировки, уровни изоляции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Архитектура </a:t>
            </a:r>
            <a:r>
              <a:rPr lang="en-US" sz="6000" dirty="0"/>
              <a:t>Postgres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740167" y="1146443"/>
            <a:ext cx="12619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Распределенные транзакции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C942700-B727-4398-9DF9-2631D12FBCB0}"/>
              </a:ext>
            </a:extLst>
          </p:cNvPr>
          <p:cNvSpPr/>
          <p:nvPr/>
        </p:nvSpPr>
        <p:spPr>
          <a:xfrm>
            <a:off x="1499195" y="3982422"/>
            <a:ext cx="176920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6000" dirty="0">
                <a:solidFill>
                  <a:srgbClr val="000000"/>
                </a:solidFill>
                <a:latin typeface="Raleway"/>
              </a:rPr>
              <a:t>Один из лучших способов решить проблему распределенных транзакций между микросервисами — это полностью их избежать.</a:t>
            </a:r>
            <a:endParaRPr lang="en-US" sz="6000" i="0" dirty="0">
              <a:solidFill>
                <a:srgbClr val="000000"/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018411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740167" y="1146443"/>
            <a:ext cx="12619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Распределенные транзакции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C942700-B727-4398-9DF9-2631D12FBCB0}"/>
              </a:ext>
            </a:extLst>
          </p:cNvPr>
          <p:cNvSpPr/>
          <p:nvPr/>
        </p:nvSpPr>
        <p:spPr>
          <a:xfrm>
            <a:off x="3360230" y="4873326"/>
            <a:ext cx="4769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sz="6000" dirty="0" err="1">
                <a:solidFill>
                  <a:srgbClr val="000000"/>
                </a:solidFill>
                <a:latin typeface="Raleway"/>
              </a:rPr>
              <a:t>Оркестрация</a:t>
            </a:r>
            <a:endParaRPr lang="en-US" sz="6000" i="0" dirty="0">
              <a:solidFill>
                <a:srgbClr val="000000"/>
              </a:solidFill>
              <a:effectLst/>
              <a:latin typeface="Raleway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0AE31E-B0AD-4FF3-B895-25278F3F76D7}"/>
              </a:ext>
            </a:extLst>
          </p:cNvPr>
          <p:cNvSpPr/>
          <p:nvPr/>
        </p:nvSpPr>
        <p:spPr>
          <a:xfrm>
            <a:off x="11641415" y="4873326"/>
            <a:ext cx="48910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sz="6000" dirty="0">
                <a:solidFill>
                  <a:srgbClr val="000000"/>
                </a:solidFill>
                <a:latin typeface="Raleway"/>
              </a:rPr>
              <a:t>Хореография</a:t>
            </a:r>
            <a:endParaRPr lang="en-US" sz="6000" i="0" dirty="0">
              <a:solidFill>
                <a:srgbClr val="000000"/>
              </a:solidFill>
              <a:effectLst/>
              <a:latin typeface="Raleway"/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888D18F7-7E45-4014-916D-8E212AAC1FFB}"/>
              </a:ext>
            </a:extLst>
          </p:cNvPr>
          <p:cNvCxnSpPr>
            <a:stCxn id="10" idx="2"/>
            <a:endCxn id="3" idx="0"/>
          </p:cNvCxnSpPr>
          <p:nvPr/>
        </p:nvCxnSpPr>
        <p:spPr>
          <a:xfrm flipH="1">
            <a:off x="5744857" y="2469882"/>
            <a:ext cx="4304890" cy="24034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7997EEA-D67B-41FE-8FCB-A8A41C81C2E2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10049747" y="2469882"/>
            <a:ext cx="4037210" cy="24034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59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089424" y="1146443"/>
            <a:ext cx="5949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Оркестрация</a:t>
            </a:r>
            <a:endParaRPr lang="ru-RU" sz="8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EC4D6-74D6-4240-8B8D-F0A73DE3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581" y="2469882"/>
            <a:ext cx="17524334" cy="82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74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089424" y="1146443"/>
            <a:ext cx="5949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Хореография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E76675-5805-4501-9D75-2D856F96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9" y="2991217"/>
            <a:ext cx="19636634" cy="71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7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 микросервисной архитектуре одна база не </a:t>
            </a:r>
            <a:r>
              <a:rPr lang="ru-RU" sz="6000" dirty="0" err="1"/>
              <a:t>шарится</a:t>
            </a:r>
            <a:r>
              <a:rPr lang="ru-RU" sz="6000" dirty="0"/>
              <a:t> между микросервисами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Распределенных транзакций лучше избегать</a:t>
            </a: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87416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82955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3DE6E-B02A-4678-A8E7-F0C9D190B584}"/>
              </a:ext>
            </a:extLst>
          </p:cNvPr>
          <p:cNvSpPr txBox="1"/>
          <p:nvPr/>
        </p:nvSpPr>
        <p:spPr>
          <a:xfrm>
            <a:off x="2296669" y="4691529"/>
            <a:ext cx="15534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Как переименовать поле в БД в высоконагруженном сервисе без потерь?</a:t>
            </a:r>
          </a:p>
        </p:txBody>
      </p:sp>
    </p:spTree>
    <p:extLst>
      <p:ext uri="{BB962C8B-B14F-4D97-AF65-F5344CB8AC3E}">
        <p14:creationId xmlns:p14="http://schemas.microsoft.com/office/powerpoint/2010/main" val="158158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27F0E0-708A-41E8-BAB8-88D969D3EA5D}"/>
              </a:ext>
            </a:extLst>
          </p:cNvPr>
          <p:cNvSpPr/>
          <p:nvPr/>
        </p:nvSpPr>
        <p:spPr>
          <a:xfrm>
            <a:off x="1665684" y="2811780"/>
            <a:ext cx="15022115" cy="470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8D64AB8-1082-4962-9B28-07E14B77E831}"/>
              </a:ext>
            </a:extLst>
          </p:cNvPr>
          <p:cNvSpPr/>
          <p:nvPr/>
        </p:nvSpPr>
        <p:spPr>
          <a:xfrm>
            <a:off x="241141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FBF4A7D-B2C4-4BCD-B6C1-EA23097F9D9F}"/>
              </a:ext>
            </a:extLst>
          </p:cNvPr>
          <p:cNvSpPr/>
          <p:nvPr/>
        </p:nvSpPr>
        <p:spPr>
          <a:xfrm>
            <a:off x="5910318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2B733B-4C39-4741-BB85-6E1D437EFEC4}"/>
              </a:ext>
            </a:extLst>
          </p:cNvPr>
          <p:cNvSpPr/>
          <p:nvPr/>
        </p:nvSpPr>
        <p:spPr>
          <a:xfrm>
            <a:off x="9473393" y="4492386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0839-9713-42F6-9173-CB1D3BD3BD11}"/>
              </a:ext>
            </a:extLst>
          </p:cNvPr>
          <p:cNvSpPr txBox="1"/>
          <p:nvPr/>
        </p:nvSpPr>
        <p:spPr>
          <a:xfrm>
            <a:off x="8183880" y="3223260"/>
            <a:ext cx="306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ru-RU" sz="4800" dirty="0"/>
          </a:p>
        </p:txBody>
      </p:sp>
      <p:sp>
        <p:nvSpPr>
          <p:cNvPr id="9" name="Блок-схема: магнитный диск 8">
            <a:extLst>
              <a:ext uri="{FF2B5EF4-FFF2-40B4-BE49-F238E27FC236}">
                <a16:creationId xmlns:a16="http://schemas.microsoft.com/office/drawing/2014/main" id="{E9E45C91-1227-4738-8C77-D86E5031A67B}"/>
              </a:ext>
            </a:extLst>
          </p:cNvPr>
          <p:cNvSpPr/>
          <p:nvPr/>
        </p:nvSpPr>
        <p:spPr>
          <a:xfrm>
            <a:off x="4973058" y="8775784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DB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F79D77C-DD1C-4CD8-9F52-DEBF1563BF55}"/>
              </a:ext>
            </a:extLst>
          </p:cNvPr>
          <p:cNvCxnSpPr/>
          <p:nvPr/>
        </p:nvCxnSpPr>
        <p:spPr>
          <a:xfrm>
            <a:off x="3634740" y="65151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87F3963-13C2-4171-B491-C5396A10BF1C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3943034" y="7241485"/>
            <a:ext cx="3498904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1D5C6BC-D86A-498C-A133-E26AEF9D8BDF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7441938" y="7241485"/>
            <a:ext cx="0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73ED5E-950C-4AA3-A0DC-E53E881B7EEB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 flipH="1">
            <a:off x="7441938" y="7227331"/>
            <a:ext cx="3563075" cy="1548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63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27F0E0-708A-41E8-BAB8-88D969D3EA5D}"/>
              </a:ext>
            </a:extLst>
          </p:cNvPr>
          <p:cNvSpPr/>
          <p:nvPr/>
        </p:nvSpPr>
        <p:spPr>
          <a:xfrm>
            <a:off x="1665684" y="2811780"/>
            <a:ext cx="15022115" cy="470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8D64AB8-1082-4962-9B28-07E14B77E831}"/>
              </a:ext>
            </a:extLst>
          </p:cNvPr>
          <p:cNvSpPr/>
          <p:nvPr/>
        </p:nvSpPr>
        <p:spPr>
          <a:xfrm>
            <a:off x="241141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FBF4A7D-B2C4-4BCD-B6C1-EA23097F9D9F}"/>
              </a:ext>
            </a:extLst>
          </p:cNvPr>
          <p:cNvSpPr/>
          <p:nvPr/>
        </p:nvSpPr>
        <p:spPr>
          <a:xfrm>
            <a:off x="5910318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2B733B-4C39-4741-BB85-6E1D437EFEC4}"/>
              </a:ext>
            </a:extLst>
          </p:cNvPr>
          <p:cNvSpPr/>
          <p:nvPr/>
        </p:nvSpPr>
        <p:spPr>
          <a:xfrm>
            <a:off x="9473393" y="4492386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0839-9713-42F6-9173-CB1D3BD3BD11}"/>
              </a:ext>
            </a:extLst>
          </p:cNvPr>
          <p:cNvSpPr txBox="1"/>
          <p:nvPr/>
        </p:nvSpPr>
        <p:spPr>
          <a:xfrm>
            <a:off x="8183880" y="3223260"/>
            <a:ext cx="306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ru-RU" sz="4800" dirty="0"/>
          </a:p>
        </p:txBody>
      </p:sp>
      <p:sp>
        <p:nvSpPr>
          <p:cNvPr id="9" name="Блок-схема: магнитный диск 8">
            <a:extLst>
              <a:ext uri="{FF2B5EF4-FFF2-40B4-BE49-F238E27FC236}">
                <a16:creationId xmlns:a16="http://schemas.microsoft.com/office/drawing/2014/main" id="{E9E45C91-1227-4738-8C77-D86E5031A67B}"/>
              </a:ext>
            </a:extLst>
          </p:cNvPr>
          <p:cNvSpPr/>
          <p:nvPr/>
        </p:nvSpPr>
        <p:spPr>
          <a:xfrm>
            <a:off x="4973058" y="8775784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DB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F79D77C-DD1C-4CD8-9F52-DEBF1563BF55}"/>
              </a:ext>
            </a:extLst>
          </p:cNvPr>
          <p:cNvCxnSpPr/>
          <p:nvPr/>
        </p:nvCxnSpPr>
        <p:spPr>
          <a:xfrm>
            <a:off x="3634740" y="65151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87F3963-13C2-4171-B491-C5396A10BF1C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3943034" y="7241485"/>
            <a:ext cx="3498904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1D5C6BC-D86A-498C-A133-E26AEF9D8BDF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7441938" y="7241485"/>
            <a:ext cx="0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73ED5E-950C-4AA3-A0DC-E53E881B7EEB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 flipH="1">
            <a:off x="7441938" y="7227331"/>
            <a:ext cx="3563075" cy="1548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E5D27843-A792-40B9-847F-20C53AF20A20}"/>
              </a:ext>
            </a:extLst>
          </p:cNvPr>
          <p:cNvSpPr/>
          <p:nvPr/>
        </p:nvSpPr>
        <p:spPr>
          <a:xfrm>
            <a:off x="1299199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</a:t>
            </a:r>
            <a:r>
              <a:rPr lang="ru-RU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0D80E9-5256-45C5-A6AC-C290DC559AE1}"/>
              </a:ext>
            </a:extLst>
          </p:cNvPr>
          <p:cNvCxnSpPr>
            <a:cxnSpLocks/>
            <a:stCxn id="18" idx="4"/>
            <a:endCxn id="9" idx="1"/>
          </p:cNvCxnSpPr>
          <p:nvPr/>
        </p:nvCxnSpPr>
        <p:spPr>
          <a:xfrm flipH="1">
            <a:off x="7441938" y="7241485"/>
            <a:ext cx="7081676" cy="15342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3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27F0E0-708A-41E8-BAB8-88D969D3EA5D}"/>
              </a:ext>
            </a:extLst>
          </p:cNvPr>
          <p:cNvSpPr/>
          <p:nvPr/>
        </p:nvSpPr>
        <p:spPr>
          <a:xfrm>
            <a:off x="1665684" y="2811780"/>
            <a:ext cx="15022115" cy="470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8D64AB8-1082-4962-9B28-07E14B77E831}"/>
              </a:ext>
            </a:extLst>
          </p:cNvPr>
          <p:cNvSpPr/>
          <p:nvPr/>
        </p:nvSpPr>
        <p:spPr>
          <a:xfrm>
            <a:off x="241141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FBF4A7D-B2C4-4BCD-B6C1-EA23097F9D9F}"/>
              </a:ext>
            </a:extLst>
          </p:cNvPr>
          <p:cNvSpPr/>
          <p:nvPr/>
        </p:nvSpPr>
        <p:spPr>
          <a:xfrm>
            <a:off x="5910318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2B733B-4C39-4741-BB85-6E1D437EFEC4}"/>
              </a:ext>
            </a:extLst>
          </p:cNvPr>
          <p:cNvSpPr/>
          <p:nvPr/>
        </p:nvSpPr>
        <p:spPr>
          <a:xfrm>
            <a:off x="9473393" y="4492386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0839-9713-42F6-9173-CB1D3BD3BD11}"/>
              </a:ext>
            </a:extLst>
          </p:cNvPr>
          <p:cNvSpPr txBox="1"/>
          <p:nvPr/>
        </p:nvSpPr>
        <p:spPr>
          <a:xfrm>
            <a:off x="8183880" y="3223260"/>
            <a:ext cx="306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ru-RU" sz="4800" dirty="0"/>
          </a:p>
        </p:txBody>
      </p:sp>
      <p:sp>
        <p:nvSpPr>
          <p:cNvPr id="9" name="Блок-схема: магнитный диск 8">
            <a:extLst>
              <a:ext uri="{FF2B5EF4-FFF2-40B4-BE49-F238E27FC236}">
                <a16:creationId xmlns:a16="http://schemas.microsoft.com/office/drawing/2014/main" id="{E9E45C91-1227-4738-8C77-D86E5031A67B}"/>
              </a:ext>
            </a:extLst>
          </p:cNvPr>
          <p:cNvSpPr/>
          <p:nvPr/>
        </p:nvSpPr>
        <p:spPr>
          <a:xfrm>
            <a:off x="4973058" y="8775784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DB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F79D77C-DD1C-4CD8-9F52-DEBF1563BF55}"/>
              </a:ext>
            </a:extLst>
          </p:cNvPr>
          <p:cNvCxnSpPr/>
          <p:nvPr/>
        </p:nvCxnSpPr>
        <p:spPr>
          <a:xfrm>
            <a:off x="3634740" y="65151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87F3963-13C2-4171-B491-C5396A10BF1C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3943034" y="7241485"/>
            <a:ext cx="3498904" cy="15342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1D5C6BC-D86A-498C-A133-E26AEF9D8BDF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7441938" y="7241485"/>
            <a:ext cx="0" cy="15342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73ED5E-950C-4AA3-A0DC-E53E881B7EEB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 flipH="1">
            <a:off x="7441938" y="7227331"/>
            <a:ext cx="3563075" cy="1548453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E5D27843-A792-40B9-847F-20C53AF20A20}"/>
              </a:ext>
            </a:extLst>
          </p:cNvPr>
          <p:cNvSpPr/>
          <p:nvPr/>
        </p:nvSpPr>
        <p:spPr>
          <a:xfrm>
            <a:off x="1299199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</a:t>
            </a:r>
            <a:r>
              <a:rPr lang="ru-RU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0D80E9-5256-45C5-A6AC-C290DC559AE1}"/>
              </a:ext>
            </a:extLst>
          </p:cNvPr>
          <p:cNvCxnSpPr>
            <a:cxnSpLocks/>
            <a:stCxn id="18" idx="4"/>
            <a:endCxn id="9" idx="1"/>
          </p:cNvCxnSpPr>
          <p:nvPr/>
        </p:nvCxnSpPr>
        <p:spPr>
          <a:xfrm flipH="1">
            <a:off x="7441938" y="7241485"/>
            <a:ext cx="7081676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88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F1BB71C-4072-4EB8-AF6A-79566F939CBE}"/>
              </a:ext>
            </a:extLst>
          </p:cNvPr>
          <p:cNvSpPr/>
          <p:nvPr/>
        </p:nvSpPr>
        <p:spPr>
          <a:xfrm>
            <a:off x="2839826" y="2828347"/>
            <a:ext cx="3972454" cy="3581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Service v</a:t>
            </a:r>
            <a:r>
              <a:rPr lang="ru-RU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D89E6A8-44FF-463D-AF7B-9A5FC112C4BD}"/>
              </a:ext>
            </a:extLst>
          </p:cNvPr>
          <p:cNvSpPr/>
          <p:nvPr/>
        </p:nvSpPr>
        <p:spPr>
          <a:xfrm>
            <a:off x="2839826" y="7661853"/>
            <a:ext cx="3972454" cy="3581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Service</a:t>
            </a:r>
            <a:r>
              <a:rPr lang="ru-RU" sz="4400" dirty="0">
                <a:solidFill>
                  <a:schemeClr val="tx1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</a:rPr>
              <a:t>v</a:t>
            </a:r>
            <a:r>
              <a:rPr lang="ru-RU" sz="44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EDD199E-FB72-4813-A970-B0B9B7F6B95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21578" y="5885263"/>
            <a:ext cx="0" cy="2301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B759709-3BF0-4B15-8820-63918BB5EE35}"/>
              </a:ext>
            </a:extLst>
          </p:cNvPr>
          <p:cNvCxnSpPr>
            <a:cxnSpLocks/>
            <a:stCxn id="11" idx="7"/>
            <a:endCxn id="2" idx="5"/>
          </p:cNvCxnSpPr>
          <p:nvPr/>
        </p:nvCxnSpPr>
        <p:spPr>
          <a:xfrm flipV="1">
            <a:off x="6230528" y="5885263"/>
            <a:ext cx="0" cy="2301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Блок-схема: магнитный диск 41">
            <a:extLst>
              <a:ext uri="{FF2B5EF4-FFF2-40B4-BE49-F238E27FC236}">
                <a16:creationId xmlns:a16="http://schemas.microsoft.com/office/drawing/2014/main" id="{5750D7AF-68B0-449F-8181-02D6DC6818CC}"/>
              </a:ext>
            </a:extLst>
          </p:cNvPr>
          <p:cNvSpPr/>
          <p:nvPr/>
        </p:nvSpPr>
        <p:spPr>
          <a:xfrm>
            <a:off x="11373858" y="3370663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БД</a:t>
            </a:r>
            <a:r>
              <a:rPr lang="en-US" sz="6000" dirty="0">
                <a:solidFill>
                  <a:schemeClr val="tx1"/>
                </a:solidFill>
              </a:rPr>
              <a:t> v1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43" name="Блок-схема: магнитный диск 42">
            <a:extLst>
              <a:ext uri="{FF2B5EF4-FFF2-40B4-BE49-F238E27FC236}">
                <a16:creationId xmlns:a16="http://schemas.microsoft.com/office/drawing/2014/main" id="{B2FE50A8-3D2A-42FE-BB01-055CE8B13479}"/>
              </a:ext>
            </a:extLst>
          </p:cNvPr>
          <p:cNvSpPr/>
          <p:nvPr/>
        </p:nvSpPr>
        <p:spPr>
          <a:xfrm>
            <a:off x="11495672" y="8177281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БД</a:t>
            </a:r>
            <a:r>
              <a:rPr lang="en-US" sz="6000" dirty="0">
                <a:solidFill>
                  <a:schemeClr val="tx1"/>
                </a:solidFill>
              </a:rPr>
              <a:t> v2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CD3D38-C823-43CC-97E3-F9AD2FFA04B4}"/>
              </a:ext>
            </a:extLst>
          </p:cNvPr>
          <p:cNvCxnSpPr>
            <a:cxnSpLocks/>
            <a:stCxn id="11" idx="6"/>
            <a:endCxn id="43" idx="2"/>
          </p:cNvCxnSpPr>
          <p:nvPr/>
        </p:nvCxnSpPr>
        <p:spPr>
          <a:xfrm flipV="1">
            <a:off x="6812280" y="9434581"/>
            <a:ext cx="4683392" cy="17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EC48F488-AEBB-48EB-8261-4115DE33E853}"/>
              </a:ext>
            </a:extLst>
          </p:cNvPr>
          <p:cNvCxnSpPr>
            <a:cxnSpLocks/>
            <a:stCxn id="2" idx="6"/>
            <a:endCxn id="42" idx="2"/>
          </p:cNvCxnSpPr>
          <p:nvPr/>
        </p:nvCxnSpPr>
        <p:spPr>
          <a:xfrm>
            <a:off x="6812280" y="4619047"/>
            <a:ext cx="4561578" cy="8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206B8B94-A73A-40FB-AD59-FBFFC55D692E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812280" y="4619047"/>
            <a:ext cx="4683392" cy="408271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B5B2DCC1-0390-40CB-B687-AE9D2344B688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12280" y="5247627"/>
            <a:ext cx="4683392" cy="4204926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84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4877" y="1146443"/>
            <a:ext cx="4219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Sequence</a:t>
            </a:r>
            <a:endParaRPr lang="ru-RU" sz="8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B9819-F14C-4099-897D-DD2B99DF040E}"/>
              </a:ext>
            </a:extLst>
          </p:cNvPr>
          <p:cNvSpPr txBox="1"/>
          <p:nvPr/>
        </p:nvSpPr>
        <p:spPr>
          <a:xfrm>
            <a:off x="2625434" y="3749506"/>
            <a:ext cx="167151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Таблица с одним значением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Max </a:t>
            </a:r>
            <a:r>
              <a:rPr lang="ru-RU" sz="6000" dirty="0"/>
              <a:t>значение 9223372036854775807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CREATE SEQUENCE serial START 101;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 основном нужно для генерации</a:t>
            </a:r>
            <a:r>
              <a:rPr lang="en-US" sz="6000" dirty="0"/>
              <a:t> </a:t>
            </a:r>
            <a:r>
              <a:rPr lang="ru-RU" sz="6000" dirty="0"/>
              <a:t>суррогатных </a:t>
            </a:r>
            <a:r>
              <a:rPr lang="en-US" sz="6000" dirty="0"/>
              <a:t>Id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277306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60375" y="927299"/>
            <a:ext cx="19414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Порядок действий для переименовании поля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FDD0B-7CC2-4990-BC99-242DDB8C33DB}"/>
              </a:ext>
            </a:extLst>
          </p:cNvPr>
          <p:cNvSpPr txBox="1"/>
          <p:nvPr/>
        </p:nvSpPr>
        <p:spPr>
          <a:xfrm>
            <a:off x="1105116" y="2913857"/>
            <a:ext cx="1812480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Составляем запрос на добавление колонки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Создаем 2ую версию сервиса, которая читает и пишет в старую и новую колонку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Тестируем варианты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Накатываем запрос на добавление колонки на </a:t>
            </a:r>
            <a:r>
              <a:rPr lang="ru-RU" sz="6000" dirty="0" err="1"/>
              <a:t>бд</a:t>
            </a:r>
            <a:endParaRPr lang="ru-RU" sz="6000" dirty="0"/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Ждем, смотрим, что все хорошо (если нет совместимости)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Накатываем 2ую версию на </a:t>
            </a:r>
            <a:r>
              <a:rPr lang="ru-RU" sz="6000" dirty="0" err="1"/>
              <a:t>прод</a:t>
            </a:r>
            <a:endParaRPr lang="ru-RU" sz="6000" dirty="0"/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01678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60375" y="927299"/>
            <a:ext cx="19414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Порядок действий для переименовании поля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FDD0B-7CC2-4990-BC99-242DDB8C33DB}"/>
              </a:ext>
            </a:extLst>
          </p:cNvPr>
          <p:cNvSpPr txBox="1"/>
          <p:nvPr/>
        </p:nvSpPr>
        <p:spPr>
          <a:xfrm>
            <a:off x="1031875" y="2695536"/>
            <a:ext cx="1830768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7"/>
            </a:pPr>
            <a:r>
              <a:rPr lang="ru-RU" sz="6000" dirty="0"/>
              <a:t>Ждем или в фоне мигрируем старые записи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Составляем запрос на удаление старой колонки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Создаем 3ю версию сервиса, который работает только с новой колонкой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Тестируем варианты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Накатываем 3ю версию сервиса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Накатываем запрос на удаление колонки</a:t>
            </a:r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9311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К миграции БД нужно подходить очень внимательно и осторожно.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Нужно обязательно исследовать запросы, которые будут выполняться на миграции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Инструмент миграции обязательно должен поддерживать обратные изменения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Высокий уровень изоляции может сильно </a:t>
            </a:r>
            <a:r>
              <a:rPr lang="ru-RU" sz="6000" dirty="0" err="1"/>
              <a:t>сафектить</a:t>
            </a:r>
            <a:r>
              <a:rPr lang="ru-RU" sz="6000" dirty="0"/>
              <a:t> миграцию</a:t>
            </a: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317669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856714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91706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</a:t>
            </a:r>
            <a:r>
              <a:rPr lang="ru-RU" sz="6000" dirty="0" err="1"/>
              <a:t>сиквенс</a:t>
            </a:r>
            <a:r>
              <a:rPr lang="ru-RU" sz="6000" dirty="0"/>
              <a:t> и триггер для автозаполнения полей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Получить </a:t>
            </a:r>
            <a:r>
              <a:rPr lang="ru-RU" sz="6000" dirty="0" err="1"/>
              <a:t>дедлок</a:t>
            </a:r>
            <a:endParaRPr lang="ru-RU" sz="6000" dirty="0"/>
          </a:p>
          <a:p>
            <a:r>
              <a:rPr lang="ru-RU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768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https://habr.com/ru/company/postgrespro/blog/442804/</a:t>
            </a:r>
            <a:endParaRPr lang="ru-RU" sz="3200" dirty="0"/>
          </a:p>
          <a:p>
            <a:r>
              <a:rPr lang="en-US" sz="3200" dirty="0"/>
              <a:t>https://postgrespro.ru/docs/postgrespro/9.6/transaction-iso</a:t>
            </a:r>
            <a:endParaRPr lang="ru-RU" sz="3200" dirty="0"/>
          </a:p>
          <a:p>
            <a:r>
              <a:rPr lang="en-US" sz="3200" dirty="0">
                <a:hlinkClick r:id="rId4"/>
              </a:rPr>
              <a:t>https://habr.com/ru/company/lesta_studio/blog/323354/</a:t>
            </a:r>
            <a:endParaRPr lang="ru-RU" sz="3200" dirty="0"/>
          </a:p>
          <a:p>
            <a:r>
              <a:rPr lang="en-US" sz="3200" dirty="0"/>
              <a:t>https://habr.com/ru/company/piter/blog/522366/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05274" y="1146443"/>
            <a:ext cx="3717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Function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3F908-E810-4D41-AA35-4C93E0361D62}"/>
              </a:ext>
            </a:extLst>
          </p:cNvPr>
          <p:cNvSpPr/>
          <p:nvPr/>
        </p:nvSpPr>
        <p:spPr>
          <a:xfrm>
            <a:off x="2346325" y="2726640"/>
            <a:ext cx="1657985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CREATE FUNCTION </a:t>
            </a:r>
            <a:r>
              <a:rPr lang="ru-RU" sz="4400" dirty="0" err="1"/>
              <a:t>emp_stamp</a:t>
            </a:r>
            <a:r>
              <a:rPr lang="ru-RU" sz="4400" dirty="0"/>
              <a:t>() RETURNS </a:t>
            </a:r>
            <a:r>
              <a:rPr lang="ru-RU" sz="4400" dirty="0" err="1"/>
              <a:t>trigger</a:t>
            </a:r>
            <a:r>
              <a:rPr lang="ru-RU" sz="4400" dirty="0"/>
              <a:t> AS $</a:t>
            </a:r>
            <a:r>
              <a:rPr lang="ru-RU" sz="4400" dirty="0" err="1"/>
              <a:t>emp_stamp</a:t>
            </a:r>
            <a:r>
              <a:rPr lang="ru-RU" sz="4400" dirty="0"/>
              <a:t>$</a:t>
            </a:r>
          </a:p>
          <a:p>
            <a:r>
              <a:rPr lang="ru-RU" sz="4400" dirty="0"/>
              <a:t>    BEGIN</a:t>
            </a:r>
          </a:p>
          <a:p>
            <a:r>
              <a:rPr lang="ru-RU" sz="4400" dirty="0"/>
              <a:t>        -- Проверить, что указаны имя сотрудника и зарплата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NEW.empname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</a:t>
            </a:r>
            <a:r>
              <a:rPr lang="ru-RU" sz="4400" dirty="0" err="1"/>
              <a:t>empname</a:t>
            </a:r>
            <a:r>
              <a:rPr lang="ru-RU" sz="4400" dirty="0"/>
              <a:t>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be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';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NEW.salary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'%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have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 </a:t>
            </a:r>
            <a:r>
              <a:rPr lang="ru-RU" sz="4400" dirty="0" err="1"/>
              <a:t>salary</a:t>
            </a:r>
            <a:r>
              <a:rPr lang="ru-RU" sz="4400" dirty="0"/>
              <a:t>', </a:t>
            </a:r>
            <a:r>
              <a:rPr lang="ru-RU" sz="4400" dirty="0" err="1"/>
              <a:t>NEW.empname</a:t>
            </a:r>
            <a:r>
              <a:rPr lang="ru-RU" sz="4400" dirty="0"/>
              <a:t>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RETURN NEW;</a:t>
            </a:r>
          </a:p>
          <a:p>
            <a:r>
              <a:rPr lang="ru-RU" sz="4400" dirty="0"/>
              <a:t>    END;</a:t>
            </a:r>
          </a:p>
          <a:p>
            <a:r>
              <a:rPr lang="ru-RU" sz="4400" dirty="0"/>
              <a:t>$</a:t>
            </a:r>
            <a:r>
              <a:rPr lang="ru-RU" sz="4400" dirty="0" err="1"/>
              <a:t>emp_stamp</a:t>
            </a:r>
            <a:r>
              <a:rPr lang="ru-RU" sz="4400" dirty="0"/>
              <a:t>$ LANGUAGE </a:t>
            </a:r>
            <a:r>
              <a:rPr lang="ru-RU" sz="4400" dirty="0" err="1"/>
              <a:t>plpgsql</a:t>
            </a:r>
            <a:r>
              <a:rPr lang="ru-RU" sz="4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608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515928" y="1146443"/>
            <a:ext cx="3097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Trigger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2092268" y="4091940"/>
            <a:ext cx="6983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Изменения данных</a:t>
            </a:r>
            <a:r>
              <a:rPr lang="en-US" sz="6000" dirty="0"/>
              <a:t>: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FA572-7D51-4A1F-B4BA-F0D2A583B125}"/>
              </a:ext>
            </a:extLst>
          </p:cNvPr>
          <p:cNvSpPr txBox="1"/>
          <p:nvPr/>
        </p:nvSpPr>
        <p:spPr>
          <a:xfrm>
            <a:off x="13235940" y="4091940"/>
            <a:ext cx="324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События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3BD039-A3C6-4202-A316-DDAD347EB8B8}"/>
              </a:ext>
            </a:extLst>
          </p:cNvPr>
          <p:cNvSpPr/>
          <p:nvPr/>
        </p:nvSpPr>
        <p:spPr>
          <a:xfrm>
            <a:off x="2092268" y="572540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AFTER / BEFORE / INSTEAD OF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INSERT / UPDATE / DELETE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02F2A60-CAE4-450F-BE35-79F24BF41EC7}"/>
              </a:ext>
            </a:extLst>
          </p:cNvPr>
          <p:cNvSpPr/>
          <p:nvPr/>
        </p:nvSpPr>
        <p:spPr>
          <a:xfrm>
            <a:off x="13235940" y="566828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Tag</a:t>
            </a:r>
            <a:endParaRPr lang="ru-RU" sz="4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04CC16-DD87-49F6-9E1C-261E73DB30ED}"/>
              </a:ext>
            </a:extLst>
          </p:cNvPr>
          <p:cNvSpPr/>
          <p:nvPr/>
        </p:nvSpPr>
        <p:spPr>
          <a:xfrm>
            <a:off x="2929255" y="8846770"/>
            <a:ext cx="152444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CREATE TRIGGER </a:t>
            </a:r>
            <a:r>
              <a:rPr lang="ru-RU" sz="4000" dirty="0" err="1"/>
              <a:t>emp_stamp</a:t>
            </a:r>
            <a:r>
              <a:rPr lang="ru-RU" sz="4000" dirty="0"/>
              <a:t> BEFORE INSERT OR UPDATE ON </a:t>
            </a:r>
            <a:r>
              <a:rPr lang="ru-RU" sz="4000" dirty="0" err="1"/>
              <a:t>emp</a:t>
            </a:r>
            <a:endParaRPr lang="ru-RU" sz="4000" dirty="0"/>
          </a:p>
          <a:p>
            <a:r>
              <a:rPr lang="ru-RU" sz="4000" dirty="0"/>
              <a:t>    FOR EACH ROW EXECUTE PROCEDURE </a:t>
            </a:r>
            <a:r>
              <a:rPr lang="ru-RU" sz="4000" dirty="0" err="1"/>
              <a:t>emp_stamp</a:t>
            </a:r>
            <a:r>
              <a:rPr lang="ru-RU" sz="4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6136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создания суррогатного </a:t>
            </a:r>
            <a:r>
              <a:rPr lang="en-US" sz="6000" dirty="0"/>
              <a:t>id </a:t>
            </a:r>
            <a:r>
              <a:rPr lang="ru-RU" sz="6000" dirty="0"/>
              <a:t>используется </a:t>
            </a:r>
            <a:r>
              <a:rPr lang="en-US" sz="6000" dirty="0"/>
              <a:t>Sequence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добавления мета данных при вставке используется </a:t>
            </a:r>
            <a:r>
              <a:rPr lang="en-US" sz="6000" dirty="0" err="1"/>
              <a:t>function+trigger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5644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454099" y="1146443"/>
            <a:ext cx="52213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Транзакции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387AFD-EB3B-4484-8C69-A3934E761BC8}"/>
              </a:ext>
            </a:extLst>
          </p:cNvPr>
          <p:cNvSpPr/>
          <p:nvPr/>
        </p:nvSpPr>
        <p:spPr>
          <a:xfrm>
            <a:off x="2385377" y="3254028"/>
            <a:ext cx="153587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/>
              <a:t>последовательность операторов языка SQL, которая рассматривается как некоторое неделимое действие над базой данных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048E63-06FD-49EA-A84D-8415BFAE89C0}"/>
              </a:ext>
            </a:extLst>
          </p:cNvPr>
          <p:cNvSpPr/>
          <p:nvPr/>
        </p:nvSpPr>
        <p:spPr>
          <a:xfrm>
            <a:off x="2613825" y="6636861"/>
            <a:ext cx="1006157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BEGIN;</a:t>
            </a:r>
          </a:p>
          <a:p>
            <a:r>
              <a:rPr lang="en-US" sz="4000" dirty="0"/>
              <a:t>UPDATE accounts SET balance = balance - 100.00</a:t>
            </a:r>
          </a:p>
          <a:p>
            <a:r>
              <a:rPr lang="en-US" sz="4000" dirty="0"/>
              <a:t>    WHERE name = 'Alice';</a:t>
            </a:r>
          </a:p>
          <a:p>
            <a:r>
              <a:rPr lang="en-US" sz="4000" dirty="0"/>
              <a:t>-- ...</a:t>
            </a:r>
          </a:p>
          <a:p>
            <a:r>
              <a:rPr lang="en-US" sz="4000" dirty="0"/>
              <a:t>COMMIT;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307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272686" y="1146443"/>
            <a:ext cx="7584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Уровни изоляции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6D989-7B78-4B46-AA60-C6AA8E14C1C6}"/>
              </a:ext>
            </a:extLst>
          </p:cNvPr>
          <p:cNvSpPr/>
          <p:nvPr/>
        </p:nvSpPr>
        <p:spPr>
          <a:xfrm>
            <a:off x="1220740" y="4356219"/>
            <a:ext cx="4416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3"/>
              </a:rPr>
              <a:t>Serializable</a:t>
            </a:r>
            <a:endParaRPr lang="ru-RU" sz="6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86CA8D-8069-44C6-92E3-E4AEDAE46E24}"/>
              </a:ext>
            </a:extLst>
          </p:cNvPr>
          <p:cNvSpPr/>
          <p:nvPr/>
        </p:nvSpPr>
        <p:spPr>
          <a:xfrm>
            <a:off x="2117329" y="6750387"/>
            <a:ext cx="63850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4"/>
              </a:rPr>
              <a:t>Repeatable Read</a:t>
            </a:r>
            <a:endParaRPr lang="ru-RU" sz="6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A67BF0-3DE7-4884-8B56-5A32C4F2B9D4}"/>
              </a:ext>
            </a:extLst>
          </p:cNvPr>
          <p:cNvSpPr/>
          <p:nvPr/>
        </p:nvSpPr>
        <p:spPr>
          <a:xfrm>
            <a:off x="13257291" y="4356218"/>
            <a:ext cx="59785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 Uncommitted</a:t>
            </a:r>
            <a:endParaRPr lang="ru-RU" sz="6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10C47A-EF26-478A-9DB6-93AE27ACEA84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3429037" y="2469882"/>
            <a:ext cx="6635713" cy="18863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072173-E05F-478B-8934-779C4C204AFC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flipH="1">
            <a:off x="5309870" y="2469882"/>
            <a:ext cx="4754880" cy="4280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A8CF320-F9E4-4765-B74E-CAF2B016AE4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10064750" y="2469882"/>
            <a:ext cx="6181821" cy="1886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F612425-B810-4107-812F-77100DA770A9}"/>
              </a:ext>
            </a:extLst>
          </p:cNvPr>
          <p:cNvSpPr/>
          <p:nvPr/>
        </p:nvSpPr>
        <p:spPr>
          <a:xfrm>
            <a:off x="11154774" y="6855525"/>
            <a:ext cx="62985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5"/>
              </a:rPr>
              <a:t>Read Committed</a:t>
            </a:r>
            <a:endParaRPr lang="ru-RU" sz="60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35E068A-0163-4F46-B1AF-287AD7351177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10064750" y="2469882"/>
            <a:ext cx="4239284" cy="4385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57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13832" y="1146443"/>
            <a:ext cx="14901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Проблемы параллельного доступа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6D989-7B78-4B46-AA60-C6AA8E14C1C6}"/>
              </a:ext>
            </a:extLst>
          </p:cNvPr>
          <p:cNvSpPr/>
          <p:nvPr/>
        </p:nvSpPr>
        <p:spPr>
          <a:xfrm>
            <a:off x="1073032" y="3908094"/>
            <a:ext cx="416812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Потерянное</a:t>
            </a:r>
          </a:p>
          <a:p>
            <a:r>
              <a:rPr lang="ru-RU" sz="6000" dirty="0"/>
              <a:t> обновление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10C47A-EF26-478A-9DB6-93AE27ACEA84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flipH="1">
            <a:off x="3157097" y="2469882"/>
            <a:ext cx="6907653" cy="14382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072173-E05F-478B-8934-779C4C204AFC}"/>
              </a:ext>
            </a:extLst>
          </p:cNvPr>
          <p:cNvCxnSpPr>
            <a:cxnSpLocks/>
            <a:stCxn id="36" idx="2"/>
            <a:endCxn id="21" idx="0"/>
          </p:cNvCxnSpPr>
          <p:nvPr/>
        </p:nvCxnSpPr>
        <p:spPr>
          <a:xfrm flipH="1">
            <a:off x="4311507" y="5231533"/>
            <a:ext cx="5752449" cy="2791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A8CF320-F9E4-4765-B74E-CAF2B016AE4A}"/>
              </a:ext>
            </a:extLst>
          </p:cNvPr>
          <p:cNvCxnSpPr>
            <a:cxnSpLocks/>
            <a:stCxn id="10" idx="2"/>
            <a:endCxn id="36" idx="0"/>
          </p:cNvCxnSpPr>
          <p:nvPr/>
        </p:nvCxnSpPr>
        <p:spPr>
          <a:xfrm flipH="1">
            <a:off x="10063956" y="2469882"/>
            <a:ext cx="794" cy="1745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D154E51-3B8F-47FA-8C5A-A042454F062E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>
          <a:xfrm flipH="1">
            <a:off x="10017153" y="5231533"/>
            <a:ext cx="46803" cy="4436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CA8DC98-4C8B-4033-831D-C561FF8A5D86}"/>
              </a:ext>
            </a:extLst>
          </p:cNvPr>
          <p:cNvSpPr/>
          <p:nvPr/>
        </p:nvSpPr>
        <p:spPr>
          <a:xfrm>
            <a:off x="1728107" y="8023349"/>
            <a:ext cx="51667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Грязное чтение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D4EAF2B-A3A3-4DF1-B81D-B2367B303D9C}"/>
              </a:ext>
            </a:extLst>
          </p:cNvPr>
          <p:cNvSpPr/>
          <p:nvPr/>
        </p:nvSpPr>
        <p:spPr>
          <a:xfrm>
            <a:off x="5740982" y="9667775"/>
            <a:ext cx="85523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Неповторяющееся чтение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9AD07BD-14BF-4DBA-8F27-F28253D6F06A}"/>
              </a:ext>
            </a:extLst>
          </p:cNvPr>
          <p:cNvSpPr/>
          <p:nvPr/>
        </p:nvSpPr>
        <p:spPr>
          <a:xfrm>
            <a:off x="12831384" y="8091419"/>
            <a:ext cx="62295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Фантомное чтение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681A7C4-8FBE-4C86-A7DC-98F318A842DD}"/>
              </a:ext>
            </a:extLst>
          </p:cNvPr>
          <p:cNvSpPr/>
          <p:nvPr/>
        </p:nvSpPr>
        <p:spPr>
          <a:xfrm>
            <a:off x="8828682" y="4215870"/>
            <a:ext cx="24705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Чтение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1FBAD4D-F8E4-4858-AE81-DD5C0EF56DE3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>
            <a:off x="10063956" y="5231533"/>
            <a:ext cx="5882223" cy="285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9437B44-E3F3-422D-873B-E63C193F82AC}"/>
              </a:ext>
            </a:extLst>
          </p:cNvPr>
          <p:cNvSpPr/>
          <p:nvPr/>
        </p:nvSpPr>
        <p:spPr>
          <a:xfrm>
            <a:off x="14379799" y="3655177"/>
            <a:ext cx="467948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Аномалии </a:t>
            </a:r>
          </a:p>
          <a:p>
            <a:r>
              <a:rPr lang="ru-RU" sz="6000" dirty="0"/>
              <a:t>стерилизации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0A0695AE-3864-4445-926A-1295AE77118B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>
            <a:off x="10064750" y="2469882"/>
            <a:ext cx="6654792" cy="11852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0486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15204</TotalTime>
  <Words>749</Words>
  <Application>Microsoft Office PowerPoint</Application>
  <PresentationFormat>Произвольный</PresentationFormat>
  <Paragraphs>237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5" baseType="lpstr">
      <vt:lpstr>Arial</vt:lpstr>
      <vt:lpstr>Calibri</vt:lpstr>
      <vt:lpstr>Helvetica Neue Medium</vt:lpstr>
      <vt:lpstr>Oleg Sans</vt:lpstr>
      <vt:lpstr>OlegSans</vt:lpstr>
      <vt:lpstr>PF Highway Sans Pro</vt:lpstr>
      <vt:lpstr>Raleway</vt:lpstr>
      <vt:lpstr>Roboto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694</cp:revision>
  <dcterms:created xsi:type="dcterms:W3CDTF">2020-08-11T16:12:28Z</dcterms:created>
  <dcterms:modified xsi:type="dcterms:W3CDTF">2023-03-14T10:16:15Z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